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5783" r:id="rId2"/>
    <p:sldId id="5795" r:id="rId3"/>
    <p:sldId id="5796" r:id="rId4"/>
    <p:sldId id="5797" r:id="rId5"/>
    <p:sldId id="5798" r:id="rId6"/>
    <p:sldId id="5799" r:id="rId7"/>
    <p:sldId id="5800" r:id="rId8"/>
    <p:sldId id="5801" r:id="rId9"/>
    <p:sldId id="5802" r:id="rId10"/>
    <p:sldId id="5808" r:id="rId11"/>
    <p:sldId id="5804" r:id="rId12"/>
    <p:sldId id="5805" r:id="rId13"/>
    <p:sldId id="5806" r:id="rId14"/>
    <p:sldId id="5807" r:id="rId15"/>
    <p:sldId id="298" r:id="rId16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Jessica Senou" initials="JS" lastIdx="2" clrIdx="2">
    <p:extLst>
      <p:ext uri="{19B8F6BF-5375-455C-9EA6-DF929625EA0E}">
        <p15:presenceInfo xmlns:p15="http://schemas.microsoft.com/office/powerpoint/2012/main" userId="S::jsenou@tigerrisk.com::cf777dde-ddec-42ab-a37e-20e8ffc708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7B041"/>
    <a:srgbClr val="171449"/>
    <a:srgbClr val="EEEEEE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0" autoAdjust="0"/>
    <p:restoredTop sz="96196" autoAdjust="0"/>
  </p:normalViewPr>
  <p:slideViewPr>
    <p:cSldViewPr snapToGrid="0" showGuides="1">
      <p:cViewPr varScale="1">
        <p:scale>
          <a:sx n="85" d="100"/>
          <a:sy n="85" d="100"/>
        </p:scale>
        <p:origin x="9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6/7/2022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TIGERRISK ANALYTICS MEETING 2021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ir-worldwide.com/Validation/7.0/index.htm#Getting_Started/What_s_New_in_Touchstone_7.0_Validation_Reference.htm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F32B7215-CA6E-4FD7-85E0-86BE4C45B64B}"/>
              </a:ext>
            </a:extLst>
          </p:cNvPr>
          <p:cNvSpPr txBox="1">
            <a:spLocks/>
          </p:cNvSpPr>
          <p:nvPr/>
        </p:nvSpPr>
        <p:spPr bwMode="auto">
          <a:xfrm>
            <a:off x="7212966" y="3616917"/>
            <a:ext cx="5098481" cy="40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defRPr sz="2200" b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6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endParaRPr lang="en-US" sz="1600" kern="0" dirty="0">
              <a:solidFill>
                <a:srgbClr val="F7B04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10202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How CAT Models Work:</a:t>
            </a:r>
            <a:br>
              <a:rPr lang="en-US" sz="2400" dirty="0"/>
            </a:br>
            <a:r>
              <a:rPr lang="en-US" sz="2400" dirty="0"/>
              <a:t>Exposure Data</a:t>
            </a:r>
            <a:br>
              <a:rPr lang="en-US" sz="2400" dirty="0"/>
            </a:b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TIGERRISK PARTNERS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9FF44-637C-4EBA-B13F-0A98ADD45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4065410" cy="4256088"/>
          </a:xfrm>
        </p:spPr>
        <p:txBody>
          <a:bodyPr/>
          <a:lstStyle/>
          <a:p>
            <a:r>
              <a:rPr lang="en-US" sz="1800" dirty="0"/>
              <a:t>HO3 &amp; HO5</a:t>
            </a:r>
          </a:p>
          <a:p>
            <a:pPr lvl="1"/>
            <a:r>
              <a:rPr lang="en-US" sz="1800" dirty="0"/>
              <a:t>Homeowner’s Insurance</a:t>
            </a:r>
          </a:p>
          <a:p>
            <a:pPr lvl="1"/>
            <a:r>
              <a:rPr lang="en-US" sz="1800" dirty="0"/>
              <a:t>Typically Single Family Home</a:t>
            </a:r>
          </a:p>
          <a:p>
            <a:r>
              <a:rPr lang="en-US" sz="1800" dirty="0"/>
              <a:t>HO4</a:t>
            </a:r>
          </a:p>
          <a:p>
            <a:pPr lvl="1"/>
            <a:r>
              <a:rPr lang="en-US" sz="1800" dirty="0"/>
              <a:t>Renter’s Insurance</a:t>
            </a:r>
          </a:p>
          <a:p>
            <a:pPr lvl="1"/>
            <a:r>
              <a:rPr lang="en-US" sz="1800" dirty="0"/>
              <a:t>Typically Multi Family Home</a:t>
            </a:r>
          </a:p>
          <a:p>
            <a:r>
              <a:rPr lang="en-US" sz="1800" dirty="0"/>
              <a:t>HO6</a:t>
            </a:r>
          </a:p>
          <a:p>
            <a:pPr lvl="1"/>
            <a:r>
              <a:rPr lang="en-US" sz="1800" dirty="0"/>
              <a:t>Condo Insurance</a:t>
            </a:r>
          </a:p>
          <a:p>
            <a:pPr lvl="1"/>
            <a:r>
              <a:rPr lang="en-US" sz="1800" dirty="0"/>
              <a:t>Condo / Apartments</a:t>
            </a:r>
          </a:p>
          <a:p>
            <a:r>
              <a:rPr lang="en-US" sz="1800" dirty="0"/>
              <a:t>HO7</a:t>
            </a:r>
          </a:p>
          <a:p>
            <a:pPr lvl="1"/>
            <a:r>
              <a:rPr lang="en-US" sz="1800" dirty="0"/>
              <a:t>Mobile Home Insurance</a:t>
            </a:r>
          </a:p>
          <a:p>
            <a:pPr lvl="1"/>
            <a:r>
              <a:rPr lang="en-US" sz="1800" dirty="0"/>
              <a:t>Typically Single Family Home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B67BB-6D5F-413D-9852-BD467E33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of Businesses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79E46-7858-4DC5-BA5D-34C8A9B1A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Lines of Businesses Help Determine Occupancy Types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551A6CF-B37B-4A4C-9815-2081650873BF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425"/>
            <a:ext cx="5582412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sz="1800" kern="0" dirty="0"/>
              <a:t>DP3</a:t>
            </a:r>
          </a:p>
          <a:p>
            <a:pPr lvl="1">
              <a:buSzTx/>
            </a:pPr>
            <a:r>
              <a:rPr lang="en-US" sz="1800" kern="0" dirty="0"/>
              <a:t>Dwelling Policy</a:t>
            </a:r>
          </a:p>
          <a:p>
            <a:pPr lvl="1">
              <a:buSzTx/>
            </a:pPr>
            <a:r>
              <a:rPr lang="en-US" sz="1800" kern="0" dirty="0"/>
              <a:t>Similar to HO3, but some coverages are added by default and others are optional</a:t>
            </a:r>
          </a:p>
          <a:p>
            <a:pPr lvl="1">
              <a:buSzTx/>
            </a:pPr>
            <a:r>
              <a:rPr lang="en-US" sz="1800" kern="0" dirty="0"/>
              <a:t>Typically used for properties being rented out</a:t>
            </a:r>
          </a:p>
          <a:p>
            <a:r>
              <a:rPr lang="en-US" sz="1800" kern="0" dirty="0"/>
              <a:t>DP2</a:t>
            </a:r>
          </a:p>
          <a:p>
            <a:pPr lvl="1">
              <a:buSzTx/>
            </a:pPr>
            <a:r>
              <a:rPr lang="en-US" sz="1800" kern="0" dirty="0"/>
              <a:t>Rental Properties</a:t>
            </a:r>
          </a:p>
          <a:p>
            <a:pPr lvl="1">
              <a:buSzTx/>
            </a:pPr>
            <a:r>
              <a:rPr lang="en-US" sz="1800" dirty="0"/>
              <a:t>Typically Multi Family Home</a:t>
            </a:r>
            <a:endParaRPr lang="en-US" sz="1800" kern="0" dirty="0"/>
          </a:p>
          <a:p>
            <a:r>
              <a:rPr lang="en-US" sz="1800" dirty="0"/>
              <a:t>BOP</a:t>
            </a:r>
          </a:p>
          <a:p>
            <a:pPr lvl="1"/>
            <a:r>
              <a:rPr lang="en-US" sz="1800" dirty="0"/>
              <a:t>Business Owner’s Insurance</a:t>
            </a:r>
          </a:p>
          <a:p>
            <a:pPr lvl="1"/>
            <a:r>
              <a:rPr lang="en-US" sz="1800" dirty="0"/>
              <a:t>Commercial Lines</a:t>
            </a:r>
            <a:endParaRPr lang="en-US" sz="1600" dirty="0"/>
          </a:p>
          <a:p>
            <a:pPr lvl="1"/>
            <a:r>
              <a:rPr lang="en-US" sz="1800" dirty="0"/>
              <a:t>Many Options for Occupancy</a:t>
            </a:r>
          </a:p>
        </p:txBody>
      </p:sp>
    </p:spTree>
    <p:extLst>
      <p:ext uri="{BB962C8B-B14F-4D97-AF65-F5344CB8AC3E}">
        <p14:creationId xmlns:p14="http://schemas.microsoft.com/office/powerpoint/2010/main" val="199483755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A3394-35FF-427F-96B4-C947510BF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work with data in SQL, so import it there</a:t>
            </a:r>
          </a:p>
          <a:p>
            <a:pPr lvl="1"/>
            <a:r>
              <a:rPr lang="en-US" dirty="0"/>
              <a:t>Usually to a scratch server</a:t>
            </a:r>
          </a:p>
          <a:p>
            <a:r>
              <a:rPr lang="en-US" dirty="0"/>
              <a:t>Look at each column and decide if that information is relevant</a:t>
            </a:r>
          </a:p>
          <a:p>
            <a:r>
              <a:rPr lang="en-US" dirty="0"/>
              <a:t>Most checks will look like the query below:</a:t>
            </a:r>
          </a:p>
          <a:p>
            <a:pPr marL="449263" lvl="1" indent="0">
              <a:spcBef>
                <a:spcPts val="40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[COLUMN]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tiv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TIV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449263" lvl="1" indent="0">
              <a:spcBef>
                <a:spcPts val="40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clientrawdata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pPr marL="449263" lvl="1" indent="0">
              <a:spcBef>
                <a:spcPts val="40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[column]</a:t>
            </a:r>
          </a:p>
          <a:p>
            <a:pPr marL="449263" lvl="1" indent="0">
              <a:spcBef>
                <a:spcPts val="400"/>
              </a:spcBef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[column]</a:t>
            </a:r>
          </a:p>
          <a:p>
            <a:r>
              <a:rPr lang="en-US" dirty="0"/>
              <a:t>Basically, you want to check the contents of each column to make sure the values present make sense</a:t>
            </a:r>
          </a:p>
          <a:p>
            <a:pPr lvl="1"/>
            <a:r>
              <a:rPr lang="en-US" dirty="0"/>
              <a:t>E.G. If the column “</a:t>
            </a:r>
            <a:r>
              <a:rPr lang="en-US" dirty="0" err="1"/>
              <a:t>construction_building</a:t>
            </a:r>
            <a:r>
              <a:rPr lang="en-US" dirty="0"/>
              <a:t>” had a value of “single family” or “pennies” that wouldn’t make sense</a:t>
            </a:r>
          </a:p>
          <a:p>
            <a:pPr lvl="1"/>
            <a:r>
              <a:rPr lang="en-US" dirty="0"/>
              <a:t>If it doesn’t look right, make sure the data was imported to SQL correctly or if there are errors in the raw data itself</a:t>
            </a:r>
          </a:p>
          <a:p>
            <a:r>
              <a:rPr lang="en-US" dirty="0"/>
              <a:t>You’ll also want to check geography info</a:t>
            </a:r>
          </a:p>
          <a:p>
            <a:pPr lvl="1"/>
            <a:r>
              <a:rPr lang="en-US" dirty="0"/>
              <a:t>Do the states, counties, etc. Make sense?</a:t>
            </a:r>
          </a:p>
          <a:p>
            <a:pPr lvl="1"/>
            <a:r>
              <a:rPr lang="en-US" dirty="0"/>
              <a:t>Make sure to omit commas in address columns (and all columns for that matter)</a:t>
            </a:r>
          </a:p>
          <a:p>
            <a:r>
              <a:rPr lang="en-US" dirty="0"/>
              <a:t>Check inception and expire dates – should cover a 1 year period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18143B-5E54-45C2-B1BB-605BE55B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Checks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F5755-D81E-4F07-A7A5-4399F1941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Before Editing Raw Data, We Need to Make Sure What We Have is in Line with our Expectations</a:t>
            </a:r>
          </a:p>
        </p:txBody>
      </p:sp>
    </p:spTree>
    <p:extLst>
      <p:ext uri="{BB962C8B-B14F-4D97-AF65-F5344CB8AC3E}">
        <p14:creationId xmlns:p14="http://schemas.microsoft.com/office/powerpoint/2010/main" val="36769437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C9544E-FA46-4999-896F-2311DD7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543686" cy="4256088"/>
          </a:xfrm>
        </p:spPr>
        <p:txBody>
          <a:bodyPr/>
          <a:lstStyle/>
          <a:p>
            <a:r>
              <a:rPr lang="en-US" dirty="0"/>
              <a:t>Like checking data, we will need to go through each column and decide what the raw values mean</a:t>
            </a:r>
          </a:p>
          <a:p>
            <a:r>
              <a:rPr lang="en-US" dirty="0"/>
              <a:t>For example, we may use the query on the right to update entries for number of stories to</a:t>
            </a:r>
          </a:p>
          <a:p>
            <a:r>
              <a:rPr lang="en-US" dirty="0"/>
              <a:t>Not a bad idea to update NULL entries as unknown values</a:t>
            </a:r>
          </a:p>
          <a:p>
            <a:r>
              <a:rPr lang="en-US" dirty="0"/>
              <a:t>It’s also very important to create an assumptions document to share with the client</a:t>
            </a:r>
          </a:p>
          <a:p>
            <a:pPr lvl="1"/>
            <a:r>
              <a:rPr lang="en-US" dirty="0"/>
              <a:t>An assumptions document is a file that outlines what we are including on our import files</a:t>
            </a:r>
          </a:p>
          <a:p>
            <a:pPr lvl="1"/>
            <a:r>
              <a:rPr lang="en-US" dirty="0"/>
              <a:t>It shows the client what values we are mapping to and from for columns like construction and occupancy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F6085A-2499-45B7-990F-109EF984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Edits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75D3E-FC59-40C2-9FC5-CBE668966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Editing Data Makes it Much Easier to Import Exposure Into the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EE98E-EB40-4779-8759-CEEAC9E54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793" y="1340957"/>
            <a:ext cx="5111619" cy="3204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97278-64CF-49BA-8033-E1C4CC3F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22" y="4712751"/>
            <a:ext cx="8515530" cy="17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639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BC5CEC-3331-4529-8305-3326FD38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models will take you import file and will let you choose what each column means</a:t>
            </a:r>
          </a:p>
          <a:p>
            <a:pPr lvl="1"/>
            <a:r>
              <a:rPr lang="en-US" sz="1800" dirty="0"/>
              <a:t>The models will have their own definition of what their column names relate to and how they impact the results</a:t>
            </a:r>
          </a:p>
          <a:p>
            <a:pPr lvl="1"/>
            <a:r>
              <a:rPr lang="en-US" sz="1800" dirty="0"/>
              <a:t>If you name the columns of you import files exactly the way that each model sees it, you can </a:t>
            </a:r>
            <a:r>
              <a:rPr lang="en-US" sz="1800" dirty="0" err="1"/>
              <a:t>automap</a:t>
            </a:r>
            <a:r>
              <a:rPr lang="en-US" sz="1800" dirty="0"/>
              <a:t> all the columns at once</a:t>
            </a:r>
          </a:p>
          <a:p>
            <a:r>
              <a:rPr lang="en-US" sz="1800" dirty="0"/>
              <a:t>If we can edit the raw data to a format that the models understand, importing the data and working with it will make the process much easier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29E82-F942-432D-B093-FF9C2AA6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How Models Read Exposure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CEF48-B0AC-4914-B2F4-5986166E0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Will be Covered More In-Depth in Future Sessions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2C6AB-819E-44F0-83C3-EF8DDCB7B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18" b="22231"/>
          <a:stretch/>
        </p:blipFill>
        <p:spPr>
          <a:xfrm>
            <a:off x="4734716" y="4003459"/>
            <a:ext cx="5016443" cy="23642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8CB472-87C2-4798-8BD2-410DFB1E795D}"/>
              </a:ext>
            </a:extLst>
          </p:cNvPr>
          <p:cNvCxnSpPr>
            <a:stCxn id="12" idx="3"/>
          </p:cNvCxnSpPr>
          <p:nvPr/>
        </p:nvCxnSpPr>
        <p:spPr bwMode="auto">
          <a:xfrm flipV="1">
            <a:off x="3706287" y="4642808"/>
            <a:ext cx="2056858" cy="5280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C75D98-FFE8-47D1-A273-88DD5D0B0314}"/>
              </a:ext>
            </a:extLst>
          </p:cNvPr>
          <p:cNvCxnSpPr>
            <a:stCxn id="14" idx="3"/>
          </p:cNvCxnSpPr>
          <p:nvPr/>
        </p:nvCxnSpPr>
        <p:spPr bwMode="auto">
          <a:xfrm flipV="1">
            <a:off x="3706287" y="4875702"/>
            <a:ext cx="2057955" cy="79780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314EE-8688-41AC-B1BF-EA651584C9B2}"/>
              </a:ext>
            </a:extLst>
          </p:cNvPr>
          <p:cNvSpPr/>
          <p:nvPr/>
        </p:nvSpPr>
        <p:spPr bwMode="auto">
          <a:xfrm>
            <a:off x="1769291" y="4323106"/>
            <a:ext cx="1936996" cy="74500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Column From Import File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537822-6E43-489E-85CC-1F0B6C93659F}"/>
              </a:ext>
            </a:extLst>
          </p:cNvPr>
          <p:cNvSpPr/>
          <p:nvPr/>
        </p:nvSpPr>
        <p:spPr bwMode="auto">
          <a:xfrm>
            <a:off x="1769291" y="5301006"/>
            <a:ext cx="1936996" cy="74500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4"/>
                </a:solidFill>
              </a:rPr>
              <a:t>Column to be Mapped to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81500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9B3442-F999-4697-896F-54B0A622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8616949" cy="4256088"/>
          </a:xfrm>
        </p:spPr>
        <p:txBody>
          <a:bodyPr/>
          <a:lstStyle/>
          <a:p>
            <a:r>
              <a:rPr lang="en-US" sz="1800" dirty="0"/>
              <a:t>RMS Documentation | </a:t>
            </a:r>
            <a:r>
              <a:rPr lang="pt-BR" sz="1800" dirty="0"/>
              <a:t>R:\01_REFERENCES\Documentation\RMS\v18.1</a:t>
            </a:r>
            <a:endParaRPr lang="en-US" sz="1800" dirty="0"/>
          </a:p>
          <a:p>
            <a:pPr lvl="1"/>
            <a:r>
              <a:rPr lang="en-US" sz="1800" dirty="0"/>
              <a:t>RL_RB_DLM_180_RG.pdf</a:t>
            </a:r>
          </a:p>
          <a:p>
            <a:pPr lvl="2"/>
            <a:r>
              <a:rPr lang="en-US" sz="1600" dirty="0"/>
              <a:t>Outlines every column necessary / optional for successful import</a:t>
            </a:r>
          </a:p>
          <a:p>
            <a:pPr lvl="2"/>
            <a:r>
              <a:rPr lang="en-US" sz="1600" dirty="0"/>
              <a:t>Lists every primary modifier option</a:t>
            </a:r>
          </a:p>
          <a:p>
            <a:pPr lvl="1"/>
            <a:r>
              <a:rPr lang="en-US" sz="1800" dirty="0"/>
              <a:t>INTL_SecondaryModifiersApplicabilityList.pdf</a:t>
            </a:r>
          </a:p>
          <a:p>
            <a:pPr lvl="2"/>
            <a:r>
              <a:rPr lang="en-US" sz="1600" dirty="0"/>
              <a:t>List of every secondary modifier for each model and peril</a:t>
            </a:r>
          </a:p>
          <a:p>
            <a:pPr lvl="2"/>
            <a:endParaRPr lang="en-US" sz="1600" dirty="0"/>
          </a:p>
          <a:p>
            <a:r>
              <a:rPr lang="en-US" sz="1800" dirty="0"/>
              <a:t>AIR Documentation | </a:t>
            </a:r>
            <a:r>
              <a:rPr lang="en-US" sz="1800" dirty="0">
                <a:hlinkClick r:id="rId2"/>
              </a:rPr>
              <a:t>This Website</a:t>
            </a:r>
            <a:endParaRPr lang="en-US" sz="1800" dirty="0"/>
          </a:p>
          <a:p>
            <a:pPr lvl="1"/>
            <a:r>
              <a:rPr lang="en-US" sz="1800" dirty="0"/>
              <a:t>Click </a:t>
            </a:r>
            <a:r>
              <a:rPr lang="en-US" sz="1800" i="1" dirty="0"/>
              <a:t>Validation Rules for Exposure Data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i="1" dirty="0">
                <a:sym typeface="Wingdings" panose="05000000000000000000" pitchFamily="2" charset="2"/>
              </a:rPr>
              <a:t>Locations</a:t>
            </a:r>
            <a:endParaRPr lang="en-US" sz="18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The </a:t>
            </a:r>
            <a:r>
              <a:rPr lang="en-US" sz="1800" i="1" dirty="0">
                <a:sym typeface="Wingdings" panose="05000000000000000000" pitchFamily="2" charset="2"/>
              </a:rPr>
              <a:t>Locations </a:t>
            </a:r>
            <a:r>
              <a:rPr lang="en-US" sz="1800" dirty="0">
                <a:sym typeface="Wingdings" panose="05000000000000000000" pitchFamily="2" charset="2"/>
              </a:rPr>
              <a:t>link will have multiple tables for you to look up column names necessary for import as well as primary / secondary modifier options</a:t>
            </a:r>
            <a:endParaRPr lang="en-US" sz="1800" dirty="0"/>
          </a:p>
          <a:p>
            <a:pPr lvl="2"/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128B1-9606-4389-B590-39D7377B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F7710-7EC1-4B14-96D3-D15DF2D43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Suggest Creating a Folder in Your Working Folder that Contains All Useful Docs</a:t>
            </a:r>
          </a:p>
        </p:txBody>
      </p:sp>
    </p:spTree>
    <p:extLst>
      <p:ext uri="{BB962C8B-B14F-4D97-AF65-F5344CB8AC3E}">
        <p14:creationId xmlns:p14="http://schemas.microsoft.com/office/powerpoint/2010/main" val="152789667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97D-C583-4159-84DF-FC4922C0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D5CE-AD22-412C-B8EF-58048F6C4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65417" cy="4975931"/>
          </a:xfrm>
        </p:spPr>
        <p:txBody>
          <a:bodyPr/>
          <a:lstStyle/>
          <a:p>
            <a:r>
              <a:rPr lang="en-US" dirty="0"/>
              <a:t>Raw Data – Different Shapes and Sizes</a:t>
            </a:r>
          </a:p>
          <a:p>
            <a:r>
              <a:rPr lang="en-US" dirty="0"/>
              <a:t>Basic Policy Info</a:t>
            </a:r>
          </a:p>
          <a:p>
            <a:r>
              <a:rPr lang="en-US" dirty="0"/>
              <a:t>Geographic Data</a:t>
            </a:r>
          </a:p>
          <a:p>
            <a:r>
              <a:rPr lang="en-US" dirty="0"/>
              <a:t>Financial Terms and Coverages</a:t>
            </a:r>
          </a:p>
          <a:p>
            <a:r>
              <a:rPr lang="en-US" dirty="0"/>
              <a:t>Primary Risk Characteristics</a:t>
            </a:r>
          </a:p>
          <a:p>
            <a:r>
              <a:rPr lang="en-US" dirty="0"/>
              <a:t>Secondary Risk Characteristics</a:t>
            </a:r>
          </a:p>
          <a:p>
            <a:r>
              <a:rPr lang="en-US" dirty="0"/>
              <a:t>Lines of Businesses</a:t>
            </a:r>
          </a:p>
          <a:p>
            <a:r>
              <a:rPr lang="en-US" dirty="0"/>
              <a:t>Data Checks and Edits</a:t>
            </a:r>
          </a:p>
          <a:p>
            <a:r>
              <a:rPr lang="en-US" dirty="0"/>
              <a:t>Intro to How Models Read Exposure</a:t>
            </a:r>
          </a:p>
          <a:p>
            <a:r>
              <a:rPr lang="en-US" dirty="0"/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174812439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3A695-F7DC-445B-B6F4-14DCFB22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2533" y="1368425"/>
            <a:ext cx="3685879" cy="4256088"/>
          </a:xfrm>
        </p:spPr>
        <p:txBody>
          <a:bodyPr/>
          <a:lstStyle/>
          <a:p>
            <a:r>
              <a:rPr lang="en-US" dirty="0"/>
              <a:t>Raw data contents depends on</a:t>
            </a:r>
          </a:p>
          <a:p>
            <a:pPr lvl="1"/>
            <a:r>
              <a:rPr lang="en-US" dirty="0"/>
              <a:t>Data capture capabilities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Client’s definitions</a:t>
            </a:r>
          </a:p>
          <a:p>
            <a:r>
              <a:rPr lang="en-US" dirty="0"/>
              <a:t>Most raw data will have</a:t>
            </a:r>
          </a:p>
          <a:p>
            <a:pPr lvl="1"/>
            <a:r>
              <a:rPr lang="en-US" dirty="0"/>
              <a:t>Policy / location info</a:t>
            </a:r>
          </a:p>
          <a:p>
            <a:pPr lvl="1"/>
            <a:r>
              <a:rPr lang="en-US" dirty="0"/>
              <a:t>Address info</a:t>
            </a:r>
          </a:p>
          <a:p>
            <a:pPr lvl="1"/>
            <a:r>
              <a:rPr lang="en-US" dirty="0"/>
              <a:t>Financial values</a:t>
            </a:r>
          </a:p>
          <a:p>
            <a:pPr lvl="1"/>
            <a:r>
              <a:rPr lang="en-US" dirty="0"/>
              <a:t>Location characteristics</a:t>
            </a:r>
          </a:p>
          <a:p>
            <a:pPr lvl="1"/>
            <a:r>
              <a:rPr lang="en-US" dirty="0"/>
              <a:t>User defined fields</a:t>
            </a:r>
          </a:p>
          <a:p>
            <a:pPr lvl="1"/>
            <a:r>
              <a:rPr lang="en-US" dirty="0"/>
              <a:t>Fields not used in models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Important to capture as much data as possible</a:t>
            </a:r>
          </a:p>
          <a:p>
            <a:r>
              <a:rPr lang="en-US" dirty="0"/>
              <a:t>For this presentation, we will be using typical naming conventions – see later slides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49FF-6B2C-4C60-AD73-E68E22ED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– Different Shapes and Sizes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8342D-D9DD-41FB-BDC2-DD8B83797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Two Clients will Share Identical Raw Data Templates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8F08-FDBD-4A17-A72C-6F9EDE98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1421557"/>
            <a:ext cx="6134101" cy="268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879FA-305B-4E04-A68E-08D89105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188" y="3429000"/>
            <a:ext cx="61341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583419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4C915D-68E2-4DDE-981D-FF2F904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194299" cy="4256088"/>
          </a:xfrm>
        </p:spPr>
        <p:txBody>
          <a:bodyPr/>
          <a:lstStyle/>
          <a:p>
            <a:r>
              <a:rPr lang="en-US" dirty="0"/>
              <a:t>Policy ID / policy name / contract ID</a:t>
            </a:r>
          </a:p>
          <a:p>
            <a:pPr lvl="1"/>
            <a:r>
              <a:rPr lang="en-US" dirty="0"/>
              <a:t>Identifier for a single policy</a:t>
            </a:r>
          </a:p>
          <a:p>
            <a:pPr lvl="1"/>
            <a:r>
              <a:rPr lang="en-US" dirty="0"/>
              <a:t>Usually a number, but can contain letters to differentiate types of policies</a:t>
            </a:r>
          </a:p>
          <a:p>
            <a:r>
              <a:rPr lang="en-US" dirty="0"/>
              <a:t>Location ID / location name</a:t>
            </a:r>
          </a:p>
          <a:p>
            <a:pPr lvl="1"/>
            <a:r>
              <a:rPr lang="en-US" dirty="0"/>
              <a:t>Identifier for a single location</a:t>
            </a:r>
          </a:p>
          <a:p>
            <a:pPr lvl="1"/>
            <a:r>
              <a:rPr lang="en-US" dirty="0"/>
              <a:t>Usually a number, but can contain letters to differentiate types of locations</a:t>
            </a:r>
          </a:p>
          <a:p>
            <a:pPr lvl="1"/>
            <a:r>
              <a:rPr lang="en-US" dirty="0"/>
              <a:t>Can have multiple locations for one policy</a:t>
            </a:r>
          </a:p>
          <a:p>
            <a:r>
              <a:rPr lang="en-US" dirty="0"/>
              <a:t>Inception date</a:t>
            </a:r>
          </a:p>
          <a:p>
            <a:pPr lvl="1"/>
            <a:r>
              <a:rPr lang="en-US" dirty="0"/>
              <a:t>Date the policy goes into effect</a:t>
            </a:r>
          </a:p>
          <a:p>
            <a:r>
              <a:rPr lang="en-US" dirty="0"/>
              <a:t>Expiration date</a:t>
            </a:r>
          </a:p>
          <a:p>
            <a:pPr lvl="1"/>
            <a:r>
              <a:rPr lang="en-US" dirty="0"/>
              <a:t>Date the policy expires </a:t>
            </a:r>
          </a:p>
          <a:p>
            <a:pPr lvl="1"/>
            <a:r>
              <a:rPr lang="en-US" dirty="0"/>
              <a:t>Typically one year after inception date</a:t>
            </a:r>
          </a:p>
          <a:p>
            <a:r>
              <a:rPr lang="en-US" dirty="0"/>
              <a:t>User ID / user text</a:t>
            </a:r>
          </a:p>
          <a:p>
            <a:pPr lvl="1"/>
            <a:r>
              <a:rPr lang="en-US" dirty="0"/>
              <a:t>Any additional information the client want to provide</a:t>
            </a:r>
          </a:p>
          <a:p>
            <a:pPr lvl="1"/>
            <a:r>
              <a:rPr lang="en-US" dirty="0"/>
              <a:t>Could be anything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EA3AD5-C418-41C6-A5AF-7FD7ADB8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Policy Info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E15E-4F01-4F6B-A3F3-82DC62FB2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Info is Usually Found in the First few Columns of Raw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7DE74-B957-4A70-8FEC-07166336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70" y="1677194"/>
            <a:ext cx="62293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514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B01B0-01AA-4EBE-AC26-41751A14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884631" cy="4256088"/>
          </a:xfrm>
        </p:spPr>
        <p:txBody>
          <a:bodyPr/>
          <a:lstStyle/>
          <a:p>
            <a:r>
              <a:rPr lang="en-US" sz="1600" dirty="0"/>
              <a:t>Basic input information (lowest to highest resolution)</a:t>
            </a:r>
          </a:p>
          <a:p>
            <a:pPr lvl="1"/>
            <a:r>
              <a:rPr lang="en-US" sz="1600" dirty="0"/>
              <a:t>Country</a:t>
            </a:r>
          </a:p>
          <a:p>
            <a:pPr lvl="1"/>
            <a:r>
              <a:rPr lang="en-US" sz="1600" dirty="0"/>
              <a:t>State</a:t>
            </a:r>
          </a:p>
          <a:p>
            <a:pPr lvl="1"/>
            <a:r>
              <a:rPr lang="en-US" sz="1600" dirty="0"/>
              <a:t>County</a:t>
            </a:r>
          </a:p>
          <a:p>
            <a:pPr lvl="1"/>
            <a:r>
              <a:rPr lang="en-US" sz="1600" dirty="0"/>
              <a:t>Zip / Postal Code</a:t>
            </a:r>
          </a:p>
          <a:p>
            <a:pPr lvl="1"/>
            <a:r>
              <a:rPr lang="en-US" sz="1600" dirty="0"/>
              <a:t>Street Address</a:t>
            </a:r>
          </a:p>
          <a:p>
            <a:pPr lvl="1"/>
            <a:r>
              <a:rPr lang="en-US" sz="1600" dirty="0"/>
              <a:t>Latitude / Longitude</a:t>
            </a:r>
          </a:p>
          <a:p>
            <a:r>
              <a:rPr lang="en-US" sz="1600" dirty="0"/>
              <a:t>Translation process (Geocoding)</a:t>
            </a:r>
          </a:p>
          <a:p>
            <a:pPr lvl="1"/>
            <a:r>
              <a:rPr lang="en-US" sz="1600" dirty="0"/>
              <a:t>Address match information</a:t>
            </a:r>
          </a:p>
          <a:p>
            <a:pPr lvl="1"/>
            <a:r>
              <a:rPr lang="en-US" sz="1600" dirty="0"/>
              <a:t>Resolution issue by peril</a:t>
            </a:r>
          </a:p>
          <a:p>
            <a:r>
              <a:rPr lang="en-US" sz="1600" dirty="0"/>
              <a:t>Significance for modeling</a:t>
            </a:r>
          </a:p>
          <a:p>
            <a:pPr lvl="1"/>
            <a:r>
              <a:rPr lang="en-US" sz="1600" dirty="0"/>
              <a:t>Hazard lookup</a:t>
            </a:r>
          </a:p>
          <a:p>
            <a:pPr lvl="1"/>
            <a:r>
              <a:rPr lang="en-US" sz="1600" dirty="0"/>
              <a:t>Loss calculation issues</a:t>
            </a: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FE685-95E3-4E30-9168-573C0276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09ACB-0DDD-4BF0-B7CF-8AD51176F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Any Info that Tells Us Where the Risk 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78E081-E58F-4749-8250-D550C78CD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4759" r="6330" b="5239"/>
          <a:stretch/>
        </p:blipFill>
        <p:spPr bwMode="auto">
          <a:xfrm>
            <a:off x="6715180" y="1357137"/>
            <a:ext cx="4754332" cy="344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3A20A-051F-49BB-985F-CD8DA6799F47}"/>
              </a:ext>
            </a:extLst>
          </p:cNvPr>
          <p:cNvSpPr txBox="1"/>
          <p:nvPr/>
        </p:nvSpPr>
        <p:spPr>
          <a:xfrm>
            <a:off x="3929090" y="1834884"/>
            <a:ext cx="1806222" cy="5878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REQUIRED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(AIR and RMS)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970E6-0D14-4ECF-BF31-642E073075A9}"/>
              </a:ext>
            </a:extLst>
          </p:cNvPr>
          <p:cNvCxnSpPr>
            <a:stCxn id="7" idx="1"/>
          </p:cNvCxnSpPr>
          <p:nvPr/>
        </p:nvCxnSpPr>
        <p:spPr bwMode="auto">
          <a:xfrm flipH="1" flipV="1">
            <a:off x="2167467" y="1834884"/>
            <a:ext cx="1761623" cy="29392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4FC639-95E5-498A-B8B4-4CEC74151154}"/>
              </a:ext>
            </a:extLst>
          </p:cNvPr>
          <p:cNvSpPr txBox="1"/>
          <p:nvPr/>
        </p:nvSpPr>
        <p:spPr>
          <a:xfrm>
            <a:off x="4573710" y="2571705"/>
            <a:ext cx="1806222" cy="5878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REQUIRED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(RMS Only)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DB7E2-7ED5-4FAE-A14D-4129D9A39939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1941689" y="2128811"/>
            <a:ext cx="2632021" cy="73682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CF8F742A-DE05-43C1-A004-E078A59A1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"/>
          <a:stretch/>
        </p:blipFill>
        <p:spPr bwMode="auto">
          <a:xfrm>
            <a:off x="3982543" y="3833531"/>
            <a:ext cx="3626168" cy="243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76298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B2B851-E23A-462D-A218-2E24730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83111" cy="4975931"/>
          </a:xfrm>
        </p:spPr>
        <p:txBody>
          <a:bodyPr/>
          <a:lstStyle/>
          <a:p>
            <a:r>
              <a:rPr lang="en-US" dirty="0"/>
              <a:t>Policy Values</a:t>
            </a:r>
          </a:p>
          <a:p>
            <a:pPr lvl="1"/>
            <a:r>
              <a:rPr lang="en-US" dirty="0"/>
              <a:t>TIV</a:t>
            </a:r>
          </a:p>
          <a:p>
            <a:pPr lvl="1"/>
            <a:r>
              <a:rPr lang="en-US" dirty="0"/>
              <a:t>Coverage A – Buildings</a:t>
            </a:r>
          </a:p>
          <a:p>
            <a:pPr lvl="1"/>
            <a:r>
              <a:rPr lang="en-US" dirty="0"/>
              <a:t>Coverage B – Other Structures</a:t>
            </a:r>
          </a:p>
          <a:p>
            <a:pPr lvl="1"/>
            <a:r>
              <a:rPr lang="en-US" dirty="0"/>
              <a:t>Coverage C – Contents</a:t>
            </a:r>
          </a:p>
          <a:p>
            <a:pPr lvl="1"/>
            <a:r>
              <a:rPr lang="en-US" dirty="0"/>
              <a:t>Coverage D – Time Element / Business Interruption</a:t>
            </a:r>
          </a:p>
          <a:p>
            <a:pPr lvl="1"/>
            <a:r>
              <a:rPr lang="en-US" dirty="0"/>
              <a:t>Coverage E &amp; F – Sometimes included but not used in the models</a:t>
            </a:r>
          </a:p>
          <a:p>
            <a:r>
              <a:rPr lang="en-US" dirty="0"/>
              <a:t>Policy Limits</a:t>
            </a:r>
          </a:p>
          <a:p>
            <a:pPr lvl="1"/>
            <a:r>
              <a:rPr lang="en-US" dirty="0"/>
              <a:t>Total Limit</a:t>
            </a:r>
          </a:p>
          <a:p>
            <a:pPr lvl="1"/>
            <a:r>
              <a:rPr lang="en-US" dirty="0"/>
              <a:t>Limit A – Buildings</a:t>
            </a:r>
          </a:p>
          <a:p>
            <a:pPr lvl="1"/>
            <a:r>
              <a:rPr lang="en-US" dirty="0"/>
              <a:t>Limit B – Other Structures</a:t>
            </a:r>
          </a:p>
          <a:p>
            <a:pPr lvl="1"/>
            <a:r>
              <a:rPr lang="en-US" dirty="0"/>
              <a:t>Limit C – Contents</a:t>
            </a:r>
          </a:p>
          <a:p>
            <a:pPr lvl="1"/>
            <a:r>
              <a:rPr lang="en-US" dirty="0"/>
              <a:t>Limit D – Time Element / Business Interruption</a:t>
            </a:r>
          </a:p>
          <a:p>
            <a:pPr lvl="1"/>
            <a:r>
              <a:rPr lang="en-US" dirty="0"/>
              <a:t>Limit E &amp; F – Sometimes included but not used in the models</a:t>
            </a:r>
          </a:p>
          <a:p>
            <a:r>
              <a:rPr lang="en-US" dirty="0"/>
              <a:t>Premium</a:t>
            </a:r>
          </a:p>
          <a:p>
            <a:pPr lvl="1"/>
            <a:r>
              <a:rPr lang="en-US" dirty="0"/>
              <a:t>Not directly used by the models but is helpful to include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5444E-3070-4E52-AEA0-173D260D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Terms - Coverages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9095-5BF1-4F3E-9CC7-2D263A1A7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to Identify What Columns Apply to What Coverage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D710A9-2946-4AE0-99DE-723267EECE70}"/>
              </a:ext>
            </a:extLst>
          </p:cNvPr>
          <p:cNvGrpSpPr/>
          <p:nvPr/>
        </p:nvGrpSpPr>
        <p:grpSpPr>
          <a:xfrm>
            <a:off x="7078943" y="1412766"/>
            <a:ext cx="4008158" cy="4710632"/>
            <a:chOff x="7078942" y="1412765"/>
            <a:chExt cx="4042311" cy="4750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F8DD1E-5A0E-4D38-8606-05EB3C8DC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0" b="5870"/>
            <a:stretch/>
          </p:blipFill>
          <p:spPr>
            <a:xfrm>
              <a:off x="7078942" y="1421557"/>
              <a:ext cx="2581500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52437D-8EDD-4CBE-8C6C-EEFB1764A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527" b="13907"/>
            <a:stretch/>
          </p:blipFill>
          <p:spPr>
            <a:xfrm>
              <a:off x="7078942" y="2640786"/>
              <a:ext cx="2581500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A2A223-AEF1-4BDA-A00C-4F1753FB5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247" b="5708"/>
            <a:stretch/>
          </p:blipFill>
          <p:spPr>
            <a:xfrm>
              <a:off x="7078942" y="3860015"/>
              <a:ext cx="2581500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974803-3A47-4814-ADFE-BE843A4BF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163" b="24632"/>
            <a:stretch/>
          </p:blipFill>
          <p:spPr>
            <a:xfrm>
              <a:off x="7088176" y="5079244"/>
              <a:ext cx="2572266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4AB7D0-A37C-4BE8-B187-248F1BE6DD48}"/>
                </a:ext>
              </a:extLst>
            </p:cNvPr>
            <p:cNvSpPr/>
            <p:nvPr/>
          </p:nvSpPr>
          <p:spPr bwMode="auto">
            <a:xfrm>
              <a:off x="10023973" y="1412765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kumimoji="0" lang="en-US" sz="6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Arial" charset="0"/>
                </a:rPr>
                <a:t>A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165758-16B2-4BE9-903A-F4D9F748A360}"/>
                </a:ext>
              </a:extLst>
            </p:cNvPr>
            <p:cNvSpPr/>
            <p:nvPr/>
          </p:nvSpPr>
          <p:spPr bwMode="auto">
            <a:xfrm>
              <a:off x="10023973" y="2646522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lang="en-US" sz="66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23906-497C-4BC6-B313-6E236D65991F}"/>
                </a:ext>
              </a:extLst>
            </p:cNvPr>
            <p:cNvSpPr/>
            <p:nvPr/>
          </p:nvSpPr>
          <p:spPr bwMode="auto">
            <a:xfrm>
              <a:off x="10023973" y="3856389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kumimoji="0" lang="en-US" sz="6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Arial" charset="0"/>
                </a:rPr>
                <a:t>C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898E6E-11FE-4EA1-BF6E-DFF626D370E1}"/>
                </a:ext>
              </a:extLst>
            </p:cNvPr>
            <p:cNvSpPr/>
            <p:nvPr/>
          </p:nvSpPr>
          <p:spPr bwMode="auto">
            <a:xfrm>
              <a:off x="10023973" y="5066256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kumimoji="0" lang="en-US" sz="6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Arial" charset="0"/>
                </a:rPr>
                <a:t>D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6583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B2B851-E23A-462D-A218-2E24730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4"/>
            <a:ext cx="11164823" cy="4975931"/>
          </a:xfrm>
        </p:spPr>
        <p:txBody>
          <a:bodyPr/>
          <a:lstStyle/>
          <a:p>
            <a:r>
              <a:rPr lang="en-US" sz="1600" dirty="0"/>
              <a:t>Deductibles</a:t>
            </a:r>
          </a:p>
          <a:p>
            <a:pPr lvl="1"/>
            <a:r>
              <a:rPr lang="en-US" sz="1600" dirty="0"/>
              <a:t>Can be a percent or a dollar amount</a:t>
            </a:r>
          </a:p>
          <a:p>
            <a:pPr lvl="1"/>
            <a:r>
              <a:rPr lang="en-US" sz="1600" dirty="0"/>
              <a:t>Can be used only for specified perils</a:t>
            </a:r>
          </a:p>
          <a:p>
            <a:pPr lvl="2"/>
            <a:r>
              <a:rPr lang="en-US" sz="1400" dirty="0"/>
              <a:t>If this is the case, it is typically split between wind deductibles and all other peril (AOP) deductibles</a:t>
            </a:r>
          </a:p>
          <a:p>
            <a:pPr lvl="1"/>
            <a:r>
              <a:rPr lang="en-US" sz="1600" dirty="0"/>
              <a:t>Can be applied to the entire location or specific coverages</a:t>
            </a:r>
          </a:p>
          <a:p>
            <a:pPr lvl="1"/>
            <a:r>
              <a:rPr lang="en-US" sz="1600" dirty="0"/>
              <a:t>The models will want you to specify deductible type</a:t>
            </a:r>
          </a:p>
          <a:p>
            <a:pPr lvl="2"/>
            <a:endParaRPr lang="en-US" sz="1400" dirty="0"/>
          </a:p>
          <a:p>
            <a:r>
              <a:rPr lang="en-US" sz="1600" dirty="0"/>
              <a:t>Example</a:t>
            </a:r>
          </a:p>
          <a:p>
            <a:pPr lvl="1"/>
            <a:r>
              <a:rPr lang="en-US" sz="1600" dirty="0"/>
              <a:t>Say a client supplies us the following columns for deductibles: </a:t>
            </a:r>
          </a:p>
          <a:p>
            <a:pPr lvl="2"/>
            <a:r>
              <a:rPr lang="en-US" sz="1400" dirty="0" err="1"/>
              <a:t>Hurricane_ded</a:t>
            </a:r>
            <a:r>
              <a:rPr lang="en-US" sz="1400" dirty="0"/>
              <a:t> </a:t>
            </a:r>
          </a:p>
          <a:p>
            <a:pPr lvl="2"/>
            <a:r>
              <a:rPr lang="en-US" sz="1400" dirty="0" err="1"/>
              <a:t>Named_storm_ded</a:t>
            </a:r>
            <a:endParaRPr lang="en-US" sz="1400" dirty="0"/>
          </a:p>
          <a:p>
            <a:pPr lvl="2"/>
            <a:r>
              <a:rPr lang="en-US" sz="1400" dirty="0" err="1"/>
              <a:t>Wind_ded</a:t>
            </a:r>
            <a:endParaRPr lang="en-US" sz="1400" dirty="0"/>
          </a:p>
          <a:p>
            <a:pPr lvl="2"/>
            <a:r>
              <a:rPr lang="en-US" sz="1400" dirty="0" err="1"/>
              <a:t>Aop_ded</a:t>
            </a:r>
            <a:endParaRPr lang="en-US" sz="1400" dirty="0"/>
          </a:p>
          <a:p>
            <a:pPr lvl="1"/>
            <a:r>
              <a:rPr lang="en-US" sz="1600" dirty="0"/>
              <a:t>Which one should you use when building your hurricane portfolio?  Earthquake?  Convective storm?</a:t>
            </a:r>
          </a:p>
          <a:p>
            <a:pPr lvl="1"/>
            <a:r>
              <a:rPr lang="en-US" sz="1600" dirty="0"/>
              <a:t>In this scenario, the client wanted us to use a hierarchy – use one when the others were zero and do the same for the rest of the list.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5444E-3070-4E52-AEA0-173D260D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Terms - Deductibles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9095-5BF1-4F3E-9CC7-2D263A1A7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It’s Important to Communicate with the Client to Accurately Represent Their Data in the Models</a:t>
            </a:r>
          </a:p>
        </p:txBody>
      </p:sp>
    </p:spTree>
    <p:extLst>
      <p:ext uri="{BB962C8B-B14F-4D97-AF65-F5344CB8AC3E}">
        <p14:creationId xmlns:p14="http://schemas.microsoft.com/office/powerpoint/2010/main" val="3577420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F61659-90CA-4C5E-BB5C-5C74FA2A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894" y="3623892"/>
            <a:ext cx="2124634" cy="2831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872503-9A61-4FD2-984F-31E83097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4322883" cy="4847737"/>
          </a:xfrm>
        </p:spPr>
        <p:txBody>
          <a:bodyPr/>
          <a:lstStyle/>
          <a:p>
            <a:r>
              <a:rPr lang="en-US" dirty="0"/>
              <a:t>Construction</a:t>
            </a:r>
          </a:p>
          <a:p>
            <a:pPr lvl="1"/>
            <a:r>
              <a:rPr lang="en-US" dirty="0"/>
              <a:t>What the structure is made of</a:t>
            </a:r>
          </a:p>
          <a:p>
            <a:pPr lvl="1"/>
            <a:r>
              <a:rPr lang="en-US" dirty="0"/>
              <a:t>Typically one of the following</a:t>
            </a:r>
          </a:p>
          <a:p>
            <a:pPr lvl="2"/>
            <a:r>
              <a:rPr lang="en-US" dirty="0"/>
              <a:t>Wood</a:t>
            </a:r>
          </a:p>
          <a:p>
            <a:pPr lvl="2"/>
            <a:r>
              <a:rPr lang="en-US" dirty="0"/>
              <a:t>Masonry</a:t>
            </a:r>
          </a:p>
          <a:p>
            <a:pPr lvl="2"/>
            <a:r>
              <a:rPr lang="en-US" dirty="0"/>
              <a:t>Metal</a:t>
            </a:r>
          </a:p>
          <a:p>
            <a:pPr lvl="2"/>
            <a:r>
              <a:rPr lang="en-US" dirty="0"/>
              <a:t>Concrete</a:t>
            </a:r>
          </a:p>
          <a:p>
            <a:r>
              <a:rPr lang="en-US" dirty="0"/>
              <a:t>Occupancy</a:t>
            </a:r>
          </a:p>
          <a:p>
            <a:pPr lvl="1"/>
            <a:r>
              <a:rPr lang="en-US" dirty="0"/>
              <a:t>What the structure is used for</a:t>
            </a:r>
          </a:p>
          <a:p>
            <a:pPr lvl="1"/>
            <a:r>
              <a:rPr lang="en-US" dirty="0"/>
              <a:t>Typically split between residential and commercial</a:t>
            </a:r>
          </a:p>
          <a:p>
            <a:r>
              <a:rPr lang="en-US" dirty="0"/>
              <a:t>Year built</a:t>
            </a:r>
          </a:p>
          <a:p>
            <a:pPr lvl="1"/>
            <a:r>
              <a:rPr lang="en-US" dirty="0"/>
              <a:t>Year the structure was built</a:t>
            </a:r>
          </a:p>
          <a:p>
            <a:r>
              <a:rPr lang="en-US" dirty="0"/>
              <a:t>Stories</a:t>
            </a:r>
          </a:p>
          <a:p>
            <a:pPr lvl="1"/>
            <a:r>
              <a:rPr lang="en-US" dirty="0"/>
              <a:t>Number of stories of the structure</a:t>
            </a:r>
          </a:p>
          <a:p>
            <a:r>
              <a:rPr lang="en-US" dirty="0"/>
              <a:t>Square Footage</a:t>
            </a:r>
          </a:p>
          <a:p>
            <a:pPr lvl="1"/>
            <a:r>
              <a:rPr lang="en-US" dirty="0"/>
              <a:t>Not actually necessary to include, but does play a reasonable 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2ABFD-0969-4FE0-91EE-301C0F2C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Modifiers /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51617-3266-4B5F-AF34-A1EC9537E5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Models Will Need this Info in order to Run</a:t>
            </a:r>
          </a:p>
        </p:txBody>
      </p:sp>
      <p:pic>
        <p:nvPicPr>
          <p:cNvPr id="2050" name="Picture 2" descr="5 Construction Laws to Know Before You Build a House - This Old House">
            <a:extLst>
              <a:ext uri="{FF2B5EF4-FFF2-40B4-BE49-F238E27FC236}">
                <a16:creationId xmlns:a16="http://schemas.microsoft.com/office/drawing/2014/main" id="{5E71A895-4653-4864-BB2B-43B2B3D7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159" y="1603130"/>
            <a:ext cx="2918885" cy="2189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4CB62-707B-44EB-9E6A-69516B9FA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130" y="1603130"/>
            <a:ext cx="2918884" cy="2189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256270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38864-6361-4BAD-B017-ABA60A754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6468206" cy="4256088"/>
          </a:xfrm>
        </p:spPr>
        <p:txBody>
          <a:bodyPr/>
          <a:lstStyle/>
          <a:p>
            <a:r>
              <a:rPr lang="en-US" dirty="0"/>
              <a:t>Secondary modifiers are characteristics outside of primary characteristics that affect losses</a:t>
            </a:r>
          </a:p>
          <a:p>
            <a:r>
              <a:rPr lang="en-US" dirty="0"/>
              <a:t>Most clients will only provide a few usable modifiers</a:t>
            </a:r>
          </a:p>
          <a:p>
            <a:r>
              <a:rPr lang="en-US" dirty="0"/>
              <a:t>Most important secondary modifiers for hurricane portfolios</a:t>
            </a:r>
          </a:p>
          <a:p>
            <a:pPr lvl="1"/>
            <a:r>
              <a:rPr lang="en-US" dirty="0"/>
              <a:t>Roof age</a:t>
            </a:r>
          </a:p>
          <a:p>
            <a:pPr lvl="1"/>
            <a:r>
              <a:rPr lang="en-US" dirty="0"/>
              <a:t>Roof material</a:t>
            </a:r>
          </a:p>
          <a:p>
            <a:pPr lvl="1"/>
            <a:r>
              <a:rPr lang="en-US" dirty="0"/>
              <a:t>Roof geometry</a:t>
            </a:r>
          </a:p>
          <a:p>
            <a:pPr lvl="1"/>
            <a:r>
              <a:rPr lang="en-US" dirty="0"/>
              <a:t>Siding type</a:t>
            </a:r>
          </a:p>
          <a:p>
            <a:r>
              <a:rPr lang="en-US" dirty="0"/>
              <a:t>Each model has documentation on what modifiers are captured for each peril</a:t>
            </a:r>
          </a:p>
          <a:p>
            <a:pPr lvl="1"/>
            <a:r>
              <a:rPr lang="en-US" dirty="0"/>
              <a:t>This will be provided when you reach the training sessions pertaining to each model</a:t>
            </a:r>
          </a:p>
          <a:p>
            <a:r>
              <a:rPr lang="en-US" dirty="0"/>
              <a:t>Secondary modifiers are only applied if primary modifiers are coded</a:t>
            </a:r>
          </a:p>
          <a:p>
            <a:r>
              <a:rPr lang="en-US" dirty="0"/>
              <a:t>General tip:</a:t>
            </a:r>
          </a:p>
          <a:p>
            <a:pPr lvl="1"/>
            <a:r>
              <a:rPr lang="en-US" dirty="0"/>
              <a:t>If you see something that might link to a modifier in the models, create an assumptions doc stating what column you’re looking at and what you think each entry should be mapped 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532AD-F66E-419B-8AC2-4D5AB92E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Modifiers /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7DA04-4CBC-494D-91D5-313A7D648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Modifiers – Including Primary Ones – Will be Set to a Default Value (Usually Unknown) in Each Model</a:t>
            </a:r>
          </a:p>
        </p:txBody>
      </p:sp>
      <p:pic>
        <p:nvPicPr>
          <p:cNvPr id="1026" name="Picture 2" descr="How to Choose a Metal Roof - GreenBuildingAdvisor">
            <a:extLst>
              <a:ext uri="{FF2B5EF4-FFF2-40B4-BE49-F238E27FC236}">
                <a16:creationId xmlns:a16="http://schemas.microsoft.com/office/drawing/2014/main" id="{23656D19-7534-4F5B-B05D-4991D641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23" y="1589131"/>
            <a:ext cx="2791558" cy="17467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092DC-34F1-4208-9432-47136815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62" y="4068718"/>
            <a:ext cx="3012831" cy="2259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75627-F141-4411-991A-9EA7DE0A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5044" y="2458231"/>
            <a:ext cx="2681654" cy="2076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222033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4315</TotalTime>
  <Words>1372</Words>
  <Application>Microsoft Office PowerPoint</Application>
  <PresentationFormat>Widescreen</PresentationFormat>
  <Paragraphs>206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TigerTemplate</vt:lpstr>
      <vt:lpstr>How CAT Models Work: Exposure Data </vt:lpstr>
      <vt:lpstr>Agenda</vt:lpstr>
      <vt:lpstr>Raw Data – Different Shapes and Sizes </vt:lpstr>
      <vt:lpstr>Basic Policy Info</vt:lpstr>
      <vt:lpstr>Geographic Data</vt:lpstr>
      <vt:lpstr>Financial Terms - Coverages</vt:lpstr>
      <vt:lpstr>Financial Terms - Deductibles</vt:lpstr>
      <vt:lpstr>Primary Modifiers / Characteristics</vt:lpstr>
      <vt:lpstr>Secondary Modifiers / Characteristics</vt:lpstr>
      <vt:lpstr>Lines of Businesses</vt:lpstr>
      <vt:lpstr>Data Checks</vt:lpstr>
      <vt:lpstr>Data Edits</vt:lpstr>
      <vt:lpstr>Intro to How Models Read Exposure</vt:lpstr>
      <vt:lpstr>Useful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Matthew Bernstein</cp:lastModifiedBy>
  <cp:revision>347</cp:revision>
  <cp:lastPrinted>2021-01-21T01:11:51Z</cp:lastPrinted>
  <dcterms:created xsi:type="dcterms:W3CDTF">2018-01-30T16:53:25Z</dcterms:created>
  <dcterms:modified xsi:type="dcterms:W3CDTF">2022-06-07T18:10:19Z</dcterms:modified>
</cp:coreProperties>
</file>